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C128FA71-3A18-48C0-980F-4B68F7F63042}" type="datetime1">
              <a:rPr lang="en-US" smtClean="0"/>
              <a:t>21-May-25</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414262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7F45AC6-C491-4585-A584-9CE2AF7D5500}" type="datetime1">
              <a:rPr lang="en-US" smtClean="0"/>
              <a:t>21-May-25</a:t>
            </a:fld>
            <a:endParaRPr lang="en-US"/>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951675492"/>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7F45AC6-C491-4585-A584-9CE2AF7D5500}" type="datetime1">
              <a:rPr lang="en-US" smtClean="0"/>
              <a:t>21-May-25</a:t>
            </a:fld>
            <a:endParaRPr lang="en-US"/>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401034232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7F45AC6-C491-4585-A584-9CE2AF7D5500}" type="datetime1">
              <a:rPr lang="en-US" smtClean="0"/>
              <a:t>21-May-25</a:t>
            </a:fld>
            <a:endParaRPr lang="en-US"/>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51392139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F45AC6-C491-4585-A584-9CE2AF7D5500}" type="datetime1">
              <a:rPr lang="en-US" smtClean="0"/>
              <a:t>21-May-25</a:t>
            </a:fld>
            <a:endParaRPr lang="en-US"/>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138779801"/>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67F45AC6-C491-4585-A584-9CE2AF7D5500}" type="datetime1">
              <a:rPr lang="en-US" smtClean="0"/>
              <a:t>21-May-25</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97231227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67F45AC6-C491-4585-A584-9CE2AF7D5500}" type="datetime1">
              <a:rPr lang="en-US" smtClean="0"/>
              <a:t>21-May-25</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8844058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7104EDB3-C0E8-45F8-9E1D-1B6C8D1880C0}" type="datetime1">
              <a:rPr lang="en-US" smtClean="0"/>
              <a:t>21-May-25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6850408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9CF0EC4B-54ED-4041-B552-9BA760FA3DBA}" type="datetime1">
              <a:rPr lang="en-US" smtClean="0"/>
              <a:t>21-May-25</a:t>
            </a:fld>
            <a:endParaRPr lang="en-US"/>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905369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C1210E-201E-4473-82AC-2466F5386C38}" type="datetime1">
              <a:rPr lang="en-US" smtClean="0"/>
              <a:t>21-May-25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442023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01EA198-6CAB-4B8F-B93F-1F9C8C4B6CE7}" type="datetime1">
              <a:rPr lang="en-US" smtClean="0"/>
              <a:t>21-May-25</a:t>
            </a:fld>
            <a:endParaRPr lang="en-US"/>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67096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06041F-4525-44D5-AA4F-332294BF1F56}" type="datetime1">
              <a:rPr lang="en-US" smtClean="0"/>
              <a:t>21-May-25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622257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9557091-BBDF-4EB9-BA6B-2BB67AC4FC0F}" type="datetime1">
              <a:rPr lang="en-US" smtClean="0"/>
              <a:t>21-May-25</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780686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D6B226B-77A6-410C-9796-083F278E0125}" type="datetime1">
              <a:rPr lang="en-US" smtClean="0"/>
              <a:t>21-May-25</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076190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3A578B-D289-4C40-8593-3D356C49DA58}" type="datetime1">
              <a:rPr lang="en-US" smtClean="0"/>
              <a:t>21-May-25</a:t>
            </a:fld>
            <a:endParaRPr lang="en-US"/>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4178010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13DFAE3-14DB-48A7-A80F-80DDB072CE3D}" type="datetime1">
              <a:rPr lang="en-US" smtClean="0"/>
              <a:t>21-May-25</a:t>
            </a:fld>
            <a:endParaRPr lang="en-US"/>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621118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C5EAEF-6478-4102-8F5D-A5FE9FC97ACB}" type="datetime1">
              <a:rPr lang="en-US" smtClean="0"/>
              <a:t>21-May-25</a:t>
            </a:fld>
            <a:endParaRPr lang="en-US"/>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814023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67F45AC6-C491-4585-A584-9CE2AF7D5500}" type="datetime1">
              <a:rPr lang="en-US" smtClean="0"/>
              <a:t>21-May-25</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CC057153-B650-4DEB-B370-79DDCFDCE934}" type="slidenum">
              <a:rPr lang="en-US" smtClean="0"/>
              <a:t>‹#›</a:t>
            </a:fld>
            <a:endParaRPr lang="en-US"/>
          </a:p>
        </p:txBody>
      </p:sp>
    </p:spTree>
    <p:extLst>
      <p:ext uri="{BB962C8B-B14F-4D97-AF65-F5344CB8AC3E}">
        <p14:creationId xmlns:p14="http://schemas.microsoft.com/office/powerpoint/2010/main" val="3500895673"/>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esthetic liquid watercolor and ink">
            <a:extLst>
              <a:ext uri="{FF2B5EF4-FFF2-40B4-BE49-F238E27FC236}">
                <a16:creationId xmlns:a16="http://schemas.microsoft.com/office/drawing/2014/main" id="{C4E9C357-C4DB-78EA-C89D-219507EA37E9}"/>
              </a:ext>
            </a:extLst>
          </p:cNvPr>
          <p:cNvPicPr>
            <a:picLocks noChangeAspect="1"/>
          </p:cNvPicPr>
          <p:nvPr/>
        </p:nvPicPr>
        <p:blipFill>
          <a:blip r:embed="rId2"/>
          <a:srcRect t="1867" b="6670"/>
          <a:stretch>
            <a:fill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11034B0B-972B-BF6B-5E90-95EDA2E0C5D4}"/>
              </a:ext>
            </a:extLst>
          </p:cNvPr>
          <p:cNvSpPr>
            <a:spLocks noGrp="1"/>
          </p:cNvSpPr>
          <p:nvPr>
            <p:ph type="ctrTitle"/>
          </p:nvPr>
        </p:nvSpPr>
        <p:spPr>
          <a:xfrm>
            <a:off x="5889523" y="1759974"/>
            <a:ext cx="5958347" cy="2688435"/>
          </a:xfrm>
        </p:spPr>
        <p:txBody>
          <a:bodyPr anchor="b">
            <a:noAutofit/>
          </a:bodyPr>
          <a:lstStyle/>
          <a:p>
            <a:pPr algn="ctr"/>
            <a:r>
              <a:rPr lang="en-US" sz="3600" b="1" kern="150"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Economic Policy Instruments for Innovative Growth in the European Union - The Case of AI</a:t>
            </a:r>
            <a:endParaRPr lang="en-US" sz="3600" dirty="0">
              <a:solidFill>
                <a:schemeClr val="bg2">
                  <a:lumMod val="75000"/>
                </a:schemeClr>
              </a:solidFill>
            </a:endParaRPr>
          </a:p>
        </p:txBody>
      </p:sp>
      <p:sp>
        <p:nvSpPr>
          <p:cNvPr id="3" name="Subtitle 2">
            <a:extLst>
              <a:ext uri="{FF2B5EF4-FFF2-40B4-BE49-F238E27FC236}">
                <a16:creationId xmlns:a16="http://schemas.microsoft.com/office/drawing/2014/main" id="{0DBEF16A-E86D-A240-CFEB-F6D0E4A44775}"/>
              </a:ext>
            </a:extLst>
          </p:cNvPr>
          <p:cNvSpPr>
            <a:spLocks noGrp="1"/>
          </p:cNvSpPr>
          <p:nvPr>
            <p:ph type="subTitle" idx="1"/>
          </p:nvPr>
        </p:nvSpPr>
        <p:spPr>
          <a:xfrm>
            <a:off x="6027174" y="4827639"/>
            <a:ext cx="5571882" cy="1054214"/>
          </a:xfrm>
        </p:spPr>
        <p:txBody>
          <a:bodyPr anchor="t">
            <a:normAutofit/>
          </a:bodyPr>
          <a:lstStyle/>
          <a:p>
            <a:pPr algn="ctr"/>
            <a:r>
              <a:rPr lang="en-US" sz="2800" b="1" dirty="0">
                <a:solidFill>
                  <a:schemeClr val="bg2">
                    <a:lumMod val="75000"/>
                  </a:schemeClr>
                </a:solidFill>
                <a:latin typeface="Times New Roman" panose="02020603050405020304" pitchFamily="18" charset="0"/>
                <a:cs typeface="Times New Roman" panose="02020603050405020304" pitchFamily="18" charset="0"/>
              </a:rPr>
              <a:t>Dr. Vasil Gechev, UNWE</a:t>
            </a:r>
          </a:p>
        </p:txBody>
      </p:sp>
    </p:spTree>
    <p:extLst>
      <p:ext uri="{BB962C8B-B14F-4D97-AF65-F5344CB8AC3E}">
        <p14:creationId xmlns:p14="http://schemas.microsoft.com/office/powerpoint/2010/main" val="3240233611"/>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1CC45-25F3-A612-8269-49FAD95DB994}"/>
              </a:ext>
            </a:extLst>
          </p:cNvPr>
          <p:cNvSpPr>
            <a:spLocks noGrp="1"/>
          </p:cNvSpPr>
          <p:nvPr>
            <p:ph type="title"/>
          </p:nvPr>
        </p:nvSpPr>
        <p:spPr>
          <a:xfrm>
            <a:off x="685636" y="991092"/>
            <a:ext cx="10653578" cy="621399"/>
          </a:xfrm>
        </p:spPr>
        <p:txBody>
          <a:bodyPr/>
          <a:lstStyle/>
          <a:p>
            <a:pPr algn="ctr"/>
            <a:r>
              <a:rPr lang="en-US" b="1" dirty="0"/>
              <a:t>INTRODUCTION</a:t>
            </a:r>
          </a:p>
        </p:txBody>
      </p:sp>
      <p:sp>
        <p:nvSpPr>
          <p:cNvPr id="3" name="Content Placeholder 2">
            <a:extLst>
              <a:ext uri="{FF2B5EF4-FFF2-40B4-BE49-F238E27FC236}">
                <a16:creationId xmlns:a16="http://schemas.microsoft.com/office/drawing/2014/main" id="{0D8FA91A-E5FF-8811-B63C-717662A877DE}"/>
              </a:ext>
            </a:extLst>
          </p:cNvPr>
          <p:cNvSpPr>
            <a:spLocks noGrp="1"/>
          </p:cNvSpPr>
          <p:nvPr>
            <p:ph idx="1"/>
          </p:nvPr>
        </p:nvSpPr>
        <p:spPr>
          <a:xfrm>
            <a:off x="894735" y="2320413"/>
            <a:ext cx="10235381" cy="4090219"/>
          </a:xfrm>
        </p:spPr>
        <p:txBody>
          <a:bodyPr>
            <a:normAutofit/>
          </a:bodyPr>
          <a:lstStyle/>
          <a:p>
            <a:pPr marL="0" indent="0" algn="jus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a:effectLst/>
                <a:latin typeface="Times New Roman" panose="02020603050405020304" pitchFamily="18" charset="0"/>
                <a:ea typeface="Calibri" panose="020F0502020204030204" pitchFamily="34" charset="0"/>
              </a:rPr>
              <a:t>A study by Goldman Sachs (2023) reveals that AI has the potential to increase the world’s annual GDP by 7% and lift US productivity by around 1.5% annually over a ten-year period. Generative AI can substitute up to a quarter of the work currently performed by humans in the US and Europe, while more than 300 million full-time jobs globally could be affected by AI-related automation. </a:t>
            </a:r>
          </a:p>
          <a:p>
            <a:pPr marL="0" indent="0" algn="jus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a:effectLst/>
                <a:latin typeface="Times New Roman" panose="02020603050405020304" pitchFamily="18" charset="0"/>
                <a:ea typeface="Calibri" panose="020F0502020204030204" pitchFamily="34" charset="0"/>
              </a:rPr>
              <a:t>A study of PwC (2024) shows that by 2030 the greatest economic gains from AI will be in China (26% GDP boost) and North America (14.5% GDP boost), equivalent to $10.7 trillion in total; the projected boost for the world’s GDP will be $15.7 trillion, or 14%. The biggest AI impact by sector is projected to be in healthcare, automotive and financial services.</a:t>
            </a:r>
            <a:endParaRPr lang="en-US" sz="2800" dirty="0"/>
          </a:p>
        </p:txBody>
      </p:sp>
    </p:spTree>
    <p:extLst>
      <p:ext uri="{BB962C8B-B14F-4D97-AF65-F5344CB8AC3E}">
        <p14:creationId xmlns:p14="http://schemas.microsoft.com/office/powerpoint/2010/main" val="2438148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D1EA9C-4371-B9A3-6C0F-F431CD23FAE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A926C9-0477-CA07-197A-1EDF1BF8E079}"/>
              </a:ext>
            </a:extLst>
          </p:cNvPr>
          <p:cNvSpPr>
            <a:spLocks noGrp="1"/>
          </p:cNvSpPr>
          <p:nvPr>
            <p:ph type="title"/>
          </p:nvPr>
        </p:nvSpPr>
        <p:spPr>
          <a:xfrm>
            <a:off x="612648" y="548640"/>
            <a:ext cx="10653578" cy="1329321"/>
          </a:xfrm>
        </p:spPr>
        <p:txBody>
          <a:bodyPr/>
          <a:lstStyle/>
          <a:p>
            <a:pPr algn="ctr"/>
            <a:r>
              <a:rPr lang="en-US" b="1" dirty="0"/>
              <a:t>THE EU – AN ARTIFICIAL INTELLIGENCE LAGGARD</a:t>
            </a:r>
          </a:p>
        </p:txBody>
      </p:sp>
      <p:sp>
        <p:nvSpPr>
          <p:cNvPr id="3" name="Content Placeholder 2">
            <a:extLst>
              <a:ext uri="{FF2B5EF4-FFF2-40B4-BE49-F238E27FC236}">
                <a16:creationId xmlns:a16="http://schemas.microsoft.com/office/drawing/2014/main" id="{9F611B3C-AE0E-8668-CEEB-F857B98BE2D7}"/>
              </a:ext>
            </a:extLst>
          </p:cNvPr>
          <p:cNvSpPr>
            <a:spLocks noGrp="1"/>
          </p:cNvSpPr>
          <p:nvPr>
            <p:ph idx="1"/>
          </p:nvPr>
        </p:nvSpPr>
        <p:spPr>
          <a:xfrm>
            <a:off x="476539" y="2320413"/>
            <a:ext cx="11164855" cy="4090219"/>
          </a:xfrm>
        </p:spPr>
        <p:txBody>
          <a:bodyPr>
            <a:normAutofit fontScale="92500" lnSpcReduction="10000"/>
          </a:bodyPr>
          <a:lstStyle/>
          <a:p>
            <a:pPr marL="0" indent="0" algn="jus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a:effectLst/>
                <a:latin typeface="Times New Roman" panose="02020603050405020304" pitchFamily="18" charset="0"/>
                <a:ea typeface="Calibri" panose="020F0502020204030204" pitchFamily="34" charset="0"/>
              </a:rPr>
              <a:t>For the 10-year period between 2013 and 2023, AI’s Top 3 private investment totals are in the US ($335.2 billion), in China ($103.7 billion), and in the UK ($22.3 billion). In 2023 alone, US corporations invested $67.2 billion in AI, compared to $7.8 billion in China, $1.91 billion in Germany, $1.89 billion in Sweden and $1.69 billion in France.  In 2024, Amazon, Meta, Alphabet and Microsoft invested a total of $240 billion in AI and in 2025 their projected total is expected to reach $320 billion. </a:t>
            </a:r>
          </a:p>
          <a:p>
            <a:pPr marL="0" indent="0" algn="jus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a:effectLst/>
                <a:latin typeface="Times New Roman" panose="02020603050405020304" pitchFamily="18" charset="0"/>
                <a:ea typeface="Calibri" panose="020F0502020204030204" pitchFamily="34" charset="0"/>
              </a:rPr>
              <a:t>The cumulative share of granted AI patents for the 2010-2022 period is, as follows: China – 61%, USA – 21%, EU &amp; UK – 2%, ROW (rest of the world) – 16%. In 2022, alone, China registered 35,315 patents, ROW registered 13,699 patents, the US registered 12,077 patents, and the EU &amp; UK (together) registered a mere 1,173 patents. The acceleration of the AI-field patenting competition is very impressive: China overtook the US in 2013 and by 2022 has established a lead with a nearly 3:1 margin.</a:t>
            </a:r>
            <a:endParaRPr lang="en-US" sz="2800" dirty="0"/>
          </a:p>
        </p:txBody>
      </p:sp>
    </p:spTree>
    <p:extLst>
      <p:ext uri="{BB962C8B-B14F-4D97-AF65-F5344CB8AC3E}">
        <p14:creationId xmlns:p14="http://schemas.microsoft.com/office/powerpoint/2010/main" val="2453712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6ED309-998F-405C-FB6F-D775B339E37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998853-99C9-B46D-E4AC-75C2F01ADEAC}"/>
              </a:ext>
            </a:extLst>
          </p:cNvPr>
          <p:cNvSpPr>
            <a:spLocks noGrp="1"/>
          </p:cNvSpPr>
          <p:nvPr>
            <p:ph type="title"/>
          </p:nvPr>
        </p:nvSpPr>
        <p:spPr>
          <a:xfrm>
            <a:off x="612648" y="548640"/>
            <a:ext cx="10653578" cy="1329321"/>
          </a:xfrm>
        </p:spPr>
        <p:txBody>
          <a:bodyPr/>
          <a:lstStyle/>
          <a:p>
            <a:pPr algn="ctr"/>
            <a:r>
              <a:rPr lang="en-US" b="1" dirty="0"/>
              <a:t>THE EU – AN ARTIFICIAL INTELLIGENCE LAGGARD</a:t>
            </a:r>
          </a:p>
        </p:txBody>
      </p:sp>
      <p:sp>
        <p:nvSpPr>
          <p:cNvPr id="3" name="Content Placeholder 2">
            <a:extLst>
              <a:ext uri="{FF2B5EF4-FFF2-40B4-BE49-F238E27FC236}">
                <a16:creationId xmlns:a16="http://schemas.microsoft.com/office/drawing/2014/main" id="{6F2379A3-1077-AA88-C9F0-3E5F8D7732B3}"/>
              </a:ext>
            </a:extLst>
          </p:cNvPr>
          <p:cNvSpPr>
            <a:spLocks noGrp="1"/>
          </p:cNvSpPr>
          <p:nvPr>
            <p:ph idx="1"/>
          </p:nvPr>
        </p:nvSpPr>
        <p:spPr>
          <a:xfrm>
            <a:off x="476539" y="2320413"/>
            <a:ext cx="11164855" cy="4090219"/>
          </a:xfrm>
        </p:spPr>
        <p:txBody>
          <a:bodyPr>
            <a:normAutofit fontScale="92500" lnSpcReduction="10000"/>
          </a:bodyPr>
          <a:lstStyle/>
          <a:p>
            <a:pPr marL="0" indent="0" algn="jus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a:effectLst/>
                <a:latin typeface="Times New Roman" panose="02020603050405020304" pitchFamily="18" charset="0"/>
                <a:ea typeface="Calibri" panose="020F0502020204030204" pitchFamily="34" charset="0"/>
              </a:rPr>
              <a:t>As of 2024, only 4 out of the world’s Top 50 tech companies are from the EU and there is not a single EU company with a market capitalization of over €100 billion that has been created in the last 50 years. In comparison, all six US companies with market capitalization of over €1 trillion were created in that period. In 2021, EU companies have invested €270 billion less than their American competitors in research and innovation. During the last 20 years, R&amp;D in the EU has been dominated by the ‘classical’ automotive industry while the R&amp;D in the US has shifted from classical to tech industries – such as the digital sector.</a:t>
            </a:r>
          </a:p>
          <a:p>
            <a:pPr marL="0" indent="0" algn="jus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a:effectLst/>
                <a:latin typeface="Times New Roman" panose="02020603050405020304" pitchFamily="18" charset="0"/>
                <a:ea typeface="Calibri" panose="020F0502020204030204" pitchFamily="34" charset="0"/>
              </a:rPr>
              <a:t>In 2025, the European Commission launched the Invest AI initiative designed to mobilize €200 billion in AI investments. This program was presented by the EC President, Ursula von der Leyen, at the Artificial Intelligence Action Summit in Paris, France. Under Invest AI, €20 billion will be allocated for the development of AI gigafactories, with the goal of establishing the EU as global leader.</a:t>
            </a:r>
            <a:endParaRPr lang="en-US" sz="2800" dirty="0"/>
          </a:p>
        </p:txBody>
      </p:sp>
    </p:spTree>
    <p:extLst>
      <p:ext uri="{BB962C8B-B14F-4D97-AF65-F5344CB8AC3E}">
        <p14:creationId xmlns:p14="http://schemas.microsoft.com/office/powerpoint/2010/main" val="2304482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3928CA-FC8D-7BFA-EAAC-927BD7384A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1814DC-0250-F309-834B-AB9D366416AA}"/>
              </a:ext>
            </a:extLst>
          </p:cNvPr>
          <p:cNvSpPr>
            <a:spLocks noGrp="1"/>
          </p:cNvSpPr>
          <p:nvPr>
            <p:ph type="title"/>
          </p:nvPr>
        </p:nvSpPr>
        <p:spPr>
          <a:xfrm>
            <a:off x="612648" y="548640"/>
            <a:ext cx="10653578" cy="1329321"/>
          </a:xfrm>
        </p:spPr>
        <p:txBody>
          <a:bodyPr/>
          <a:lstStyle/>
          <a:p>
            <a:pPr algn="ctr"/>
            <a:r>
              <a:rPr lang="en-US" b="1" dirty="0"/>
              <a:t>THE EU – AN ARTIFICIAL INTELLIGENCE LAGGARD</a:t>
            </a:r>
          </a:p>
        </p:txBody>
      </p:sp>
      <p:sp>
        <p:nvSpPr>
          <p:cNvPr id="3" name="Content Placeholder 2">
            <a:extLst>
              <a:ext uri="{FF2B5EF4-FFF2-40B4-BE49-F238E27FC236}">
                <a16:creationId xmlns:a16="http://schemas.microsoft.com/office/drawing/2014/main" id="{3C9AF357-1E7B-131B-E6D2-C32F739D1CA7}"/>
              </a:ext>
            </a:extLst>
          </p:cNvPr>
          <p:cNvSpPr>
            <a:spLocks noGrp="1"/>
          </p:cNvSpPr>
          <p:nvPr>
            <p:ph idx="1"/>
          </p:nvPr>
        </p:nvSpPr>
        <p:spPr>
          <a:xfrm>
            <a:off x="476539" y="2320413"/>
            <a:ext cx="11164855" cy="4090219"/>
          </a:xfrm>
        </p:spPr>
        <p:txBody>
          <a:bodyPr>
            <a:normAutofit/>
          </a:bodyPr>
          <a:lstStyle/>
          <a:p>
            <a:pPr marL="0" indent="0" algn="jus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a:effectLst/>
                <a:latin typeface="Times New Roman" panose="02020603050405020304" pitchFamily="18" charset="0"/>
                <a:ea typeface="Calibri" panose="020F0502020204030204" pitchFamily="34" charset="0"/>
              </a:rPr>
              <a:t>However, whether these funds will be sufficient for global leadership in AI is highly debatable since U.S. tech giants are already investing hundreds of billions of dollars annually in AI. For instance, in 2025 Apple Inc. (the iPhone maker) announced an investment of $500 billion – largely related to AI software and hardware.  Therefore, the announced €200 billion investment target is likely to be a partial solution, and a temporary at that. Apart from the AI-targeted Invest AI initiative, the EC has already launched the Digital Europe program, which has specific objectives in high-performance computing, AI, cyber security, and semiconductors. While the objectives look impressive, the budget is not up to the task – only around €8 billion will be allocated by 2027.</a:t>
            </a:r>
            <a:endParaRPr lang="en-US" sz="2800" dirty="0"/>
          </a:p>
        </p:txBody>
      </p:sp>
    </p:spTree>
    <p:extLst>
      <p:ext uri="{BB962C8B-B14F-4D97-AF65-F5344CB8AC3E}">
        <p14:creationId xmlns:p14="http://schemas.microsoft.com/office/powerpoint/2010/main" val="50425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047272-E1B9-2F22-A38B-E25278B62A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9B584D-79BF-367F-0D1E-5F458A181236}"/>
              </a:ext>
            </a:extLst>
          </p:cNvPr>
          <p:cNvSpPr>
            <a:spLocks noGrp="1"/>
          </p:cNvSpPr>
          <p:nvPr>
            <p:ph type="title"/>
          </p:nvPr>
        </p:nvSpPr>
        <p:spPr>
          <a:xfrm>
            <a:off x="612648" y="548640"/>
            <a:ext cx="10653578" cy="1329321"/>
          </a:xfrm>
        </p:spPr>
        <p:txBody>
          <a:bodyPr/>
          <a:lstStyle/>
          <a:p>
            <a:pPr algn="ctr"/>
            <a:r>
              <a:rPr lang="en-US" b="1" dirty="0"/>
              <a:t>EU CATCH-UP POLICY INSTRUMENTS</a:t>
            </a:r>
          </a:p>
        </p:txBody>
      </p:sp>
      <p:sp>
        <p:nvSpPr>
          <p:cNvPr id="3" name="Content Placeholder 2">
            <a:extLst>
              <a:ext uri="{FF2B5EF4-FFF2-40B4-BE49-F238E27FC236}">
                <a16:creationId xmlns:a16="http://schemas.microsoft.com/office/drawing/2014/main" id="{88D41734-F2A7-5EF3-AA1E-FDEE80EFC43B}"/>
              </a:ext>
            </a:extLst>
          </p:cNvPr>
          <p:cNvSpPr>
            <a:spLocks noGrp="1"/>
          </p:cNvSpPr>
          <p:nvPr>
            <p:ph idx="1"/>
          </p:nvPr>
        </p:nvSpPr>
        <p:spPr>
          <a:xfrm>
            <a:off x="476539" y="2320413"/>
            <a:ext cx="11164855" cy="4090219"/>
          </a:xfrm>
        </p:spPr>
        <p:txBody>
          <a:bodyPr>
            <a:normAutofit/>
          </a:bodyPr>
          <a:lstStyle/>
          <a:p>
            <a:pPr marL="0" indent="0" algn="jus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a:effectLst/>
                <a:latin typeface="Times New Roman" panose="02020603050405020304" pitchFamily="18" charset="0"/>
                <a:ea typeface="Calibri" panose="020F0502020204030204" pitchFamily="34" charset="0"/>
              </a:rPr>
              <a:t>To overcome the lag (behind China and the US) in the AI field, the EU can introduce both direct and indirect fiscal and monetary stimuli. They might be: (</a:t>
            </a:r>
            <a:r>
              <a:rPr lang="en-US" sz="2400" b="1" dirty="0">
                <a:effectLst/>
                <a:latin typeface="Times New Roman" panose="02020603050405020304" pitchFamily="18" charset="0"/>
                <a:ea typeface="Calibri" panose="020F0502020204030204" pitchFamily="34" charset="0"/>
              </a:rPr>
              <a:t>a</a:t>
            </a:r>
            <a:r>
              <a:rPr lang="en-US" sz="2400" dirty="0">
                <a:effectLst/>
                <a:latin typeface="Times New Roman" panose="02020603050405020304" pitchFamily="18" charset="0"/>
                <a:ea typeface="Calibri" panose="020F0502020204030204" pitchFamily="34" charset="0"/>
              </a:rPr>
              <a:t>) corporate tax exemption for 5-7 years; (</a:t>
            </a:r>
            <a:r>
              <a:rPr lang="en-US" sz="2400" b="1" dirty="0">
                <a:effectLst/>
                <a:latin typeface="Times New Roman" panose="02020603050405020304" pitchFamily="18" charset="0"/>
                <a:ea typeface="Calibri" panose="020F0502020204030204" pitchFamily="34" charset="0"/>
              </a:rPr>
              <a:t>b</a:t>
            </a:r>
            <a:r>
              <a:rPr lang="en-US" sz="2400" dirty="0">
                <a:effectLst/>
                <a:latin typeface="Times New Roman" panose="02020603050405020304" pitchFamily="18" charset="0"/>
                <a:ea typeface="Calibri" panose="020F0502020204030204" pitchFamily="34" charset="0"/>
              </a:rPr>
              <a:t>) tax rebates if certain preliminary agreed results are achieved; (</a:t>
            </a:r>
            <a:r>
              <a:rPr lang="en-US" sz="2400" b="1" dirty="0">
                <a:effectLst/>
                <a:latin typeface="Times New Roman" panose="02020603050405020304" pitchFamily="18" charset="0"/>
                <a:ea typeface="Calibri" panose="020F0502020204030204" pitchFamily="34" charset="0"/>
              </a:rPr>
              <a:t>c</a:t>
            </a:r>
            <a:r>
              <a:rPr lang="en-US" sz="2400" dirty="0">
                <a:effectLst/>
                <a:latin typeface="Times New Roman" panose="02020603050405020304" pitchFamily="18" charset="0"/>
                <a:ea typeface="Calibri" panose="020F0502020204030204" pitchFamily="34" charset="0"/>
              </a:rPr>
              <a:t>) co-financing of public-private initiatives in AI R&amp;D, including a fast-track to its practical application in EU industries; (</a:t>
            </a:r>
            <a:r>
              <a:rPr lang="en-US" sz="2400" b="1" dirty="0">
                <a:effectLst/>
                <a:latin typeface="Times New Roman" panose="02020603050405020304" pitchFamily="18" charset="0"/>
                <a:ea typeface="Calibri" panose="020F0502020204030204" pitchFamily="34" charset="0"/>
              </a:rPr>
              <a:t>d</a:t>
            </a:r>
            <a:r>
              <a:rPr lang="en-US" sz="2400" dirty="0">
                <a:effectLst/>
                <a:latin typeface="Times New Roman" panose="02020603050405020304" pitchFamily="18" charset="0"/>
                <a:ea typeface="Calibri" panose="020F0502020204030204" pitchFamily="34" charset="0"/>
              </a:rPr>
              <a:t>) direct financing of private developers up to 90% in exceptional cases; (</a:t>
            </a:r>
            <a:r>
              <a:rPr lang="en-US" sz="2400" b="1" dirty="0">
                <a:effectLst/>
                <a:latin typeface="Times New Roman" panose="02020603050405020304" pitchFamily="18" charset="0"/>
                <a:ea typeface="Calibri" panose="020F0502020204030204" pitchFamily="34" charset="0"/>
              </a:rPr>
              <a:t>e</a:t>
            </a:r>
            <a:r>
              <a:rPr lang="en-US" sz="2400" dirty="0">
                <a:effectLst/>
                <a:latin typeface="Times New Roman" panose="02020603050405020304" pitchFamily="18" charset="0"/>
                <a:ea typeface="Calibri" panose="020F0502020204030204" pitchFamily="34" charset="0"/>
              </a:rPr>
              <a:t>) performance-based rewards for universities and non-profit scientific institutions; (</a:t>
            </a:r>
            <a:r>
              <a:rPr lang="en-US" sz="2400" b="1" dirty="0">
                <a:effectLst/>
                <a:latin typeface="Times New Roman" panose="02020603050405020304" pitchFamily="18" charset="0"/>
                <a:ea typeface="Calibri" panose="020F0502020204030204" pitchFamily="34" charset="0"/>
              </a:rPr>
              <a:t>f</a:t>
            </a:r>
            <a:r>
              <a:rPr lang="en-US" sz="2400" dirty="0">
                <a:effectLst/>
                <a:latin typeface="Times New Roman" panose="02020603050405020304" pitchFamily="18" charset="0"/>
                <a:ea typeface="Calibri" panose="020F0502020204030204" pitchFamily="34" charset="0"/>
              </a:rPr>
              <a:t>) easy access to credit lines with preferential (low) interest rates and longer grace periods. The preferential interest rates could be financed by the EU budget or by the EU’s designated programs.</a:t>
            </a:r>
            <a:endParaRPr lang="en-US" sz="2800" dirty="0"/>
          </a:p>
        </p:txBody>
      </p:sp>
    </p:spTree>
    <p:extLst>
      <p:ext uri="{BB962C8B-B14F-4D97-AF65-F5344CB8AC3E}">
        <p14:creationId xmlns:p14="http://schemas.microsoft.com/office/powerpoint/2010/main" val="38360397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85</TotalTime>
  <Words>917</Words>
  <Application>Microsoft Office PowerPoint</Application>
  <PresentationFormat>Widescreen</PresentationFormat>
  <Paragraphs>15</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Century Gothic</vt:lpstr>
      <vt:lpstr>Times New Roman</vt:lpstr>
      <vt:lpstr>Wingdings 3</vt:lpstr>
      <vt:lpstr>Ion Boardroom</vt:lpstr>
      <vt:lpstr>Economic Policy Instruments for Innovative Growth in the European Union - The Case of AI</vt:lpstr>
      <vt:lpstr>INTRODUCTION</vt:lpstr>
      <vt:lpstr>THE EU – AN ARTIFICIAL INTELLIGENCE LAGGARD</vt:lpstr>
      <vt:lpstr>THE EU – AN ARTIFICIAL INTELLIGENCE LAGGARD</vt:lpstr>
      <vt:lpstr>THE EU – AN ARTIFICIAL INTELLIGENCE LAGGARD</vt:lpstr>
      <vt:lpstr>EU CATCH-UP POLICY INSTRUMENTS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Васил Руменов Гечев</dc:creator>
  <cp:lastModifiedBy>Васил Руменов Гечев</cp:lastModifiedBy>
  <cp:revision>6</cp:revision>
  <dcterms:created xsi:type="dcterms:W3CDTF">2025-05-21T17:12:37Z</dcterms:created>
  <dcterms:modified xsi:type="dcterms:W3CDTF">2025-05-21T18:37:51Z</dcterms:modified>
</cp:coreProperties>
</file>